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Inconsolata"/>
      <p:regular r:id="rId13"/>
      <p:bold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font" Target="fonts/Inconsolata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Inconsolata-bold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4000"/>
              <a:buNone/>
              <a:defRPr sz="4000"/>
            </a:lvl1pPr>
            <a:lvl2pPr lvl="1">
              <a:spcBef>
                <a:spcPts val="0"/>
              </a:spcBef>
              <a:buSzPts val="4000"/>
              <a:buNone/>
              <a:defRPr sz="4000"/>
            </a:lvl2pPr>
            <a:lvl3pPr lvl="2">
              <a:spcBef>
                <a:spcPts val="0"/>
              </a:spcBef>
              <a:buSzPts val="4000"/>
              <a:buNone/>
              <a:defRPr sz="4000"/>
            </a:lvl3pPr>
            <a:lvl4pPr lvl="3">
              <a:spcBef>
                <a:spcPts val="0"/>
              </a:spcBef>
              <a:buSzPts val="4000"/>
              <a:buNone/>
              <a:defRPr sz="4000"/>
            </a:lvl4pPr>
            <a:lvl5pPr lvl="4">
              <a:spcBef>
                <a:spcPts val="0"/>
              </a:spcBef>
              <a:buSzPts val="4000"/>
              <a:buNone/>
              <a:defRPr sz="4000"/>
            </a:lvl5pPr>
            <a:lvl6pPr lvl="5">
              <a:spcBef>
                <a:spcPts val="0"/>
              </a:spcBef>
              <a:buSzPts val="4000"/>
              <a:buNone/>
              <a:defRPr sz="4000"/>
            </a:lvl6pPr>
            <a:lvl7pPr lvl="6">
              <a:spcBef>
                <a:spcPts val="0"/>
              </a:spcBef>
              <a:buSzPts val="4000"/>
              <a:buNone/>
              <a:defRPr sz="4000"/>
            </a:lvl7pPr>
            <a:lvl8pPr lvl="7">
              <a:spcBef>
                <a:spcPts val="0"/>
              </a:spcBef>
              <a:buSzPts val="4000"/>
              <a:buNone/>
              <a:defRPr sz="4000"/>
            </a:lvl8pPr>
            <a:lvl9pPr lvl="8">
              <a:spcBef>
                <a:spcPts val="0"/>
              </a:spcBef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8000"/>
              <a:buNone/>
              <a:defRPr sz="8000"/>
            </a:lvl1pPr>
            <a:lvl2pPr lvl="1">
              <a:spcBef>
                <a:spcPts val="0"/>
              </a:spcBef>
              <a:buSzPts val="8000"/>
              <a:buNone/>
              <a:defRPr sz="8000"/>
            </a:lvl2pPr>
            <a:lvl3pPr lvl="2">
              <a:spcBef>
                <a:spcPts val="0"/>
              </a:spcBef>
              <a:buSzPts val="8000"/>
              <a:buNone/>
              <a:defRPr sz="8000"/>
            </a:lvl3pPr>
            <a:lvl4pPr lvl="3">
              <a:spcBef>
                <a:spcPts val="0"/>
              </a:spcBef>
              <a:buSzPts val="8000"/>
              <a:buNone/>
              <a:defRPr sz="8000"/>
            </a:lvl4pPr>
            <a:lvl5pPr lvl="4">
              <a:spcBef>
                <a:spcPts val="0"/>
              </a:spcBef>
              <a:buSzPts val="8000"/>
              <a:buNone/>
              <a:defRPr sz="8000"/>
            </a:lvl5pPr>
            <a:lvl6pPr lvl="5">
              <a:spcBef>
                <a:spcPts val="0"/>
              </a:spcBef>
              <a:buSzPts val="8000"/>
              <a:buNone/>
              <a:defRPr sz="8000"/>
            </a:lvl6pPr>
            <a:lvl7pPr lvl="6">
              <a:spcBef>
                <a:spcPts val="0"/>
              </a:spcBef>
              <a:buSzPts val="8000"/>
              <a:buNone/>
              <a:defRPr sz="8000"/>
            </a:lvl7pPr>
            <a:lvl8pPr lvl="7">
              <a:spcBef>
                <a:spcPts val="0"/>
              </a:spcBef>
              <a:buSzPts val="8000"/>
              <a:buNone/>
              <a:defRPr sz="8000"/>
            </a:lvl8pPr>
            <a:lvl9pPr lvl="8">
              <a:spcBef>
                <a:spcPts val="0"/>
              </a:spcBef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068050" y="1578400"/>
            <a:ext cx="59757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Contest of Argonauts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Turk Bekcioglu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Mechanics: Drafting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Heroes: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Stats: 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Attack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Defense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Speed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HP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Range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Damage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Skills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Passives</a:t>
            </a:r>
          </a:p>
          <a:p>
            <a:pPr indent="-298450" lvl="1" marL="914400">
              <a:spcBef>
                <a:spcPts val="0"/>
              </a:spcBef>
              <a:buSzPts val="1100"/>
              <a:buChar char="○"/>
            </a:pPr>
            <a:r>
              <a:rPr lang="en"/>
              <a:t>Ultimate Ability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0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/>
          <p:nvPr/>
        </p:nvSpPr>
        <p:spPr>
          <a:xfrm>
            <a:off x="4751075" y="532450"/>
            <a:ext cx="1990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Pendragon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Power: Crusader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A 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strong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believer of justice, 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honor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, and the glory of battle, h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er Power, Crusader, allows her</a:t>
            </a: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to create an aura to aid and protect her allies and punish evildoers who dare attempt to harm them.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4751075" y="2380175"/>
            <a:ext cx="1990800" cy="135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Judgment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Next attack that hits deals +1 damage if the target has damaged an ally this round. [1BP]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Empower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- Target ally within 3 spaces has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advantage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until the end of their next turn. [2 BP]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4751075" y="195930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8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5270200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13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5789325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5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6308450" y="1959350"/>
            <a:ext cx="599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+3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4751075" y="3731975"/>
            <a:ext cx="1990800" cy="84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🜳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Guardian’s Flight-</a:t>
            </a:r>
            <a:r>
              <a:rPr i="1" lang="en" sz="100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If an ally is at 2 or less HP,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fly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to the closest unobstructed space. (replaces move)</a:t>
            </a:r>
            <a:r>
              <a:rPr lang="en" sz="1000"/>
              <a:t>  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6741875" y="3078475"/>
            <a:ext cx="2153100" cy="886200"/>
          </a:xfrm>
          <a:prstGeom prst="rect">
            <a:avLst/>
          </a:prstGeom>
          <a:solidFill>
            <a:srgbClr val="E8E4DB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🜲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Bolster the Army</a:t>
            </a:r>
            <a:r>
              <a:rPr i="1" lang="en" sz="1000">
                <a:latin typeface="Inconsolata"/>
                <a:ea typeface="Inconsolata"/>
                <a:cs typeface="Inconsolata"/>
                <a:sym typeface="Inconsolata"/>
              </a:rPr>
              <a:t>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All allies within 2 spaces have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advantage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and all enemies have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disadvantage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until end of their next turn. [4BP]</a:t>
            </a:r>
            <a:r>
              <a:rPr lang="en" sz="1000"/>
              <a:t> </a:t>
            </a:r>
          </a:p>
        </p:txBody>
      </p:sp>
      <p:sp>
        <p:nvSpPr>
          <p:cNvPr id="155" name="Shape 155"/>
          <p:cNvSpPr/>
          <p:nvPr/>
        </p:nvSpPr>
        <p:spPr>
          <a:xfrm>
            <a:off x="7482425" y="4813300"/>
            <a:ext cx="1587600" cy="100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7925675" y="4256700"/>
            <a:ext cx="9693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Damage: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3  </a:t>
            </a: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Range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:1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9225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 txBox="1"/>
          <p:nvPr/>
        </p:nvSpPr>
        <p:spPr>
          <a:xfrm>
            <a:off x="200350" y="532450"/>
            <a:ext cx="1990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Name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Background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200350" y="2380175"/>
            <a:ext cx="1990800" cy="135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Skill 1: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0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0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0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Skill 2: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200350" y="195930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8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719475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13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1238600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5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1757725" y="1959350"/>
            <a:ext cx="599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+3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200350" y="3731975"/>
            <a:ext cx="1990800" cy="84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🜳  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2191150" y="3078475"/>
            <a:ext cx="2153100" cy="886200"/>
          </a:xfrm>
          <a:prstGeom prst="rect">
            <a:avLst/>
          </a:prstGeom>
          <a:solidFill>
            <a:srgbClr val="E8E4DB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🜲 </a:t>
            </a:r>
          </a:p>
        </p:txBody>
      </p:sp>
      <p:sp>
        <p:nvSpPr>
          <p:cNvPr id="166" name="Shape 166"/>
          <p:cNvSpPr/>
          <p:nvPr/>
        </p:nvSpPr>
        <p:spPr>
          <a:xfrm>
            <a:off x="2931700" y="4813300"/>
            <a:ext cx="1587600" cy="100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/>
        </p:nvSpPr>
        <p:spPr>
          <a:xfrm>
            <a:off x="3374950" y="4256700"/>
            <a:ext cx="9693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Damage: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2  </a:t>
            </a: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Range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:X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8449" y="532450"/>
            <a:ext cx="404700" cy="408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3450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4813025" y="532450"/>
            <a:ext cx="1990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Ferocity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Power: Overheat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Hotheaded both figuratively and literally, her Overheat power allows her to convert parts of her body into fire reaching temperatures of up to 400℃. Her hair tends to combust when angered.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4813025" y="2380175"/>
            <a:ext cx="2049900" cy="135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Explosion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Next attack deals damage to all enemies within 2 spaces of target (roll separately for each) [3BP]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Ignition -</a:t>
            </a:r>
            <a:r>
              <a:rPr i="1" lang="en" sz="100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Next attack has range 5 and has chance to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burn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enemies next to target on roll of 12+ [1BP]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4813025" y="195930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8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5332150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11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5851275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5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6370400" y="1959350"/>
            <a:ext cx="599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+2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7987625" y="4256700"/>
            <a:ext cx="9693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Damage: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2  </a:t>
            </a: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Range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:2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4813025" y="3731975"/>
            <a:ext cx="2049900" cy="84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🜳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Immolate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All direct attacks have a chance to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burn 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an enemy on a roll of 12+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182" name="Shape 182"/>
          <p:cNvSpPr txBox="1"/>
          <p:nvPr/>
        </p:nvSpPr>
        <p:spPr>
          <a:xfrm>
            <a:off x="6862925" y="3078475"/>
            <a:ext cx="2094000" cy="886200"/>
          </a:xfrm>
          <a:prstGeom prst="rect">
            <a:avLst/>
          </a:prstGeom>
          <a:solidFill>
            <a:srgbClr val="E8E4DB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🜲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Hellfire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Until end of next turn Damage increased to 3 and chance of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burn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(from all abilities) decreased to roll of 5+ [5BP]</a:t>
            </a:r>
          </a:p>
        </p:txBody>
      </p:sp>
      <p:sp>
        <p:nvSpPr>
          <p:cNvPr id="183" name="Shape 183"/>
          <p:cNvSpPr/>
          <p:nvPr/>
        </p:nvSpPr>
        <p:spPr>
          <a:xfrm>
            <a:off x="7544375" y="4813300"/>
            <a:ext cx="1587600" cy="100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erocity_token.png"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0389" y="532441"/>
            <a:ext cx="404700" cy="407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19175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/>
        </p:nvSpPr>
        <p:spPr>
          <a:xfrm>
            <a:off x="50525" y="532450"/>
            <a:ext cx="19908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Iron Rebel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Power: Armament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About as hard-headed and stubborn as they get, his Power allows him to reinforce his body with steel. Surprisingly he prefers classical music to metal,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50525" y="2380175"/>
            <a:ext cx="1990800" cy="135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Armor Spike - 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Next time an enemy damages you they take 2 damage. (lasts until start of next turn) [2BP]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0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Iron Defense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As a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reaction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when an enemy attacks, raise DEF by 2. [2BP]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50525" y="195930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7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569650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14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1088775" y="1959350"/>
            <a:ext cx="4047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5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1607900" y="1959350"/>
            <a:ext cx="5991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1200">
                <a:latin typeface="Inconsolata"/>
                <a:ea typeface="Inconsolata"/>
                <a:cs typeface="Inconsolata"/>
                <a:sym typeface="Inconsolata"/>
              </a:rPr>
              <a:t>+2</a:t>
            </a:r>
          </a:p>
        </p:txBody>
      </p:sp>
      <p:sp>
        <p:nvSpPr>
          <p:cNvPr id="192" name="Shape 192"/>
          <p:cNvSpPr txBox="1"/>
          <p:nvPr/>
        </p:nvSpPr>
        <p:spPr>
          <a:xfrm>
            <a:off x="50525" y="3731975"/>
            <a:ext cx="1990800" cy="84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🜳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Unbreakable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If HP is greater than 1 any damage that would kill him instead brings him to 1 HP.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x="2041325" y="3078475"/>
            <a:ext cx="2153100" cy="886200"/>
          </a:xfrm>
          <a:prstGeom prst="rect">
            <a:avLst/>
          </a:prstGeom>
          <a:solidFill>
            <a:srgbClr val="E8E4DB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🜲 </a:t>
            </a:r>
            <a:r>
              <a:rPr b="1" i="1" lang="en" sz="1000">
                <a:latin typeface="Inconsolata"/>
                <a:ea typeface="Inconsolata"/>
                <a:cs typeface="Inconsolata"/>
                <a:sym typeface="Inconsolata"/>
              </a:rPr>
              <a:t>Panzer Strike -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Deal damage to 5 spaces in front of you, all enemies within are inflicted with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stun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this attack also has </a:t>
            </a:r>
            <a:r>
              <a:rPr lang="en" sz="1000" u="sng">
                <a:latin typeface="Inconsolata"/>
                <a:ea typeface="Inconsolata"/>
                <a:cs typeface="Inconsolata"/>
                <a:sym typeface="Inconsolata"/>
              </a:rPr>
              <a:t>breakthrough</a:t>
            </a:r>
            <a:r>
              <a:rPr lang="en" sz="1000">
                <a:latin typeface="Inconsolata"/>
                <a:ea typeface="Inconsolata"/>
                <a:cs typeface="Inconsolata"/>
                <a:sym typeface="Inconsolata"/>
              </a:rPr>
              <a:t> [5BP]</a:t>
            </a:r>
          </a:p>
        </p:txBody>
      </p:sp>
      <p:sp>
        <p:nvSpPr>
          <p:cNvPr id="194" name="Shape 194"/>
          <p:cNvSpPr/>
          <p:nvPr/>
        </p:nvSpPr>
        <p:spPr>
          <a:xfrm>
            <a:off x="2781875" y="4813300"/>
            <a:ext cx="1587600" cy="100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/>
        </p:nvSpPr>
        <p:spPr>
          <a:xfrm>
            <a:off x="3225125" y="4256700"/>
            <a:ext cx="9693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Damage: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2  </a:t>
            </a:r>
            <a:r>
              <a:rPr b="1" lang="en" sz="1300">
                <a:latin typeface="Inconsolata"/>
                <a:ea typeface="Inconsolata"/>
                <a:cs typeface="Inconsolata"/>
                <a:sym typeface="Inconsolata"/>
              </a:rPr>
              <a:t>Range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:1</a:t>
            </a:r>
          </a:p>
        </p:txBody>
      </p:sp>
      <p:pic>
        <p:nvPicPr>
          <p:cNvPr descr="IronRebel_token.png" id="196" name="Shape 1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7889" y="532457"/>
            <a:ext cx="404700" cy="408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Gameplay : How to Play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/>
              <a:t>Game Start</a:t>
            </a:r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/>
              <a:t>Choose Teams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Match Start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Swap Characters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Choose Captain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Round Start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Reset and Increment BP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Turn Start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Movement Phase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Skill Phase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Attack Phase</a:t>
            </a:r>
          </a:p>
          <a:p>
            <a:pPr indent="-311150" lvl="0" marL="457200" rtl="0">
              <a:spcBef>
                <a:spcPts val="0"/>
              </a:spcBef>
              <a:buSzPts val="1300"/>
              <a:buChar char="●"/>
            </a:pPr>
            <a:r>
              <a:rPr lang="en"/>
              <a:t>Winning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Old Map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5850" y="0"/>
            <a:ext cx="385763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Map: Number of Players</a:t>
            </a:r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2198" y="0"/>
            <a:ext cx="3071802" cy="4095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4375" y="2767638"/>
            <a:ext cx="3167821" cy="237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00" y="1355925"/>
            <a:ext cx="2840678" cy="378757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7535700" y="4095700"/>
            <a:ext cx="16083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2 Player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4463900" y="2412450"/>
            <a:ext cx="1608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3 </a:t>
            </a:r>
            <a:r>
              <a:rPr lang="en">
                <a:solidFill>
                  <a:srgbClr val="FFFFFF"/>
                </a:solidFill>
              </a:rPr>
              <a:t>Player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1375300" y="1037325"/>
            <a:ext cx="1608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4 </a:t>
            </a:r>
            <a:r>
              <a:rPr lang="en">
                <a:solidFill>
                  <a:srgbClr val="FFFFFF"/>
                </a:solidFill>
              </a:rPr>
              <a:t>Player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